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26" r:id="rId2"/>
    <p:sldId id="435" r:id="rId3"/>
    <p:sldId id="436" r:id="rId4"/>
    <p:sldId id="437" r:id="rId5"/>
    <p:sldId id="449" r:id="rId6"/>
    <p:sldId id="451" r:id="rId7"/>
    <p:sldId id="450" r:id="rId8"/>
    <p:sldId id="461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335" r:id="rId17"/>
    <p:sldId id="336" r:id="rId18"/>
    <p:sldId id="338" r:id="rId19"/>
    <p:sldId id="339" r:id="rId20"/>
    <p:sldId id="347" r:id="rId21"/>
    <p:sldId id="411" r:id="rId22"/>
    <p:sldId id="325" r:id="rId23"/>
    <p:sldId id="42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94" autoAdjust="0"/>
  </p:normalViewPr>
  <p:slideViewPr>
    <p:cSldViewPr>
      <p:cViewPr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13ECE-9193-4C1D-97F8-23445853EA52}" type="datetimeFigureOut">
              <a:rPr lang="tr-TR" smtClean="0"/>
              <a:t>18.10.2019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AB60-0A31-402B-B3BE-043ED4862A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5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EA37A-96DD-4026-B0C9-3F2BC1EC2DC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33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16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7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8E1DC-E8F6-4738-9C70-4922AA3357F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70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69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11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91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37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6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6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6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AB60-0A31-402B-B3BE-043ED4862AC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6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790808D-0564-41EA-B714-6CA29085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E804-796E-4918-93F3-76D4816FFA3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9CA113FD-0858-419E-B074-4F9C44DB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D473F0D-A53A-4B56-9D53-6588FCE0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66B19-E599-45BB-BEEF-B3054B92450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1C7E625-0565-4659-8CF1-9A3619CC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1912-4DF5-42CF-97E0-D4D2544D4A4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B21EB293-3F51-4278-82C7-1EC73F44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F1EA45C-AF30-4B83-90F7-2AED311A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82A6-A4FE-478D-9D1E-57200DBE720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D955BE7-4B6B-4339-852F-36A4FC91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6986-1EF4-4F51-A3C2-CC35D39C16B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D951A4F9-7A96-4A17-88B7-301F720F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1A623C6-01A2-4176-9B7E-F2BB94B6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4E76-34DA-43D3-A333-AF03E9673BC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9929ECC-EF7A-45CF-90B8-A0A59CC6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89E7-68F7-448D-9F51-55BD583C25F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8C7A41A4-871F-45E1-89B5-B7C79AE9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5C399B6-FE11-4695-B730-68EBB119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0757-1D3A-4189-AE91-449BEA4BA9A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FC404AD-28B1-487F-9A8F-97842E15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7DC9-0ABA-44AC-B98C-49D4B6B7C26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4C57DBCA-60D7-4A61-93FB-6F081FE9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20CADB9-CABD-4C2C-8BAC-BA200ADB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FD16-2007-4EEC-92AE-727E83617AE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xmlns="" id="{9DD2E84D-C2DB-4D5E-AB0B-35BCD3B2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7A56-0A8E-4378-A9AA-EC732F34E3B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xmlns="" id="{6D8C1F7B-0AE3-4D57-8DBD-A61028E0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E6C6DA53-480D-4CB0-ABBF-47F0803E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310B-9EE2-438F-B1F6-4253F6C3E6B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5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>
            <a:extLst>
              <a:ext uri="{FF2B5EF4-FFF2-40B4-BE49-F238E27FC236}">
                <a16:creationId xmlns:a16="http://schemas.microsoft.com/office/drawing/2014/main" xmlns="" id="{D85902BD-85ED-425F-BB48-757F1ABA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D7EE-A0BC-4D5B-AA01-D76161297DD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D7415D09-DA19-4A4D-BDAA-E4B24318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>
            <a:extLst>
              <a:ext uri="{FF2B5EF4-FFF2-40B4-BE49-F238E27FC236}">
                <a16:creationId xmlns:a16="http://schemas.microsoft.com/office/drawing/2014/main" xmlns="" id="{05188887-8C59-407B-862C-70ACB2BE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F682-2A9A-4E38-938D-BE91B30279F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>
            <a:extLst>
              <a:ext uri="{FF2B5EF4-FFF2-40B4-BE49-F238E27FC236}">
                <a16:creationId xmlns:a16="http://schemas.microsoft.com/office/drawing/2014/main" xmlns="" id="{3ADD91C0-7D52-4B14-8E90-0862EC7C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B7AF-2E42-4850-AC70-5394D1B1845F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>
            <a:extLst>
              <a:ext uri="{FF2B5EF4-FFF2-40B4-BE49-F238E27FC236}">
                <a16:creationId xmlns:a16="http://schemas.microsoft.com/office/drawing/2014/main" xmlns="" id="{5FCF94F9-4FAE-423F-AC2C-B1942ED0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>
            <a:extLst>
              <a:ext uri="{FF2B5EF4-FFF2-40B4-BE49-F238E27FC236}">
                <a16:creationId xmlns:a16="http://schemas.microsoft.com/office/drawing/2014/main" xmlns="" id="{106DF5B1-2E0E-4A76-8EDD-B69C3944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F023-4EC6-47E7-B803-F1B1E6B8F2A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>
            <a:extLst>
              <a:ext uri="{FF2B5EF4-FFF2-40B4-BE49-F238E27FC236}">
                <a16:creationId xmlns:a16="http://schemas.microsoft.com/office/drawing/2014/main" xmlns="" id="{1687188D-AE40-4A94-980A-E62C49AE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2F9A-2BB8-47B2-B0D7-AD74B9C0DDD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>
            <a:extLst>
              <a:ext uri="{FF2B5EF4-FFF2-40B4-BE49-F238E27FC236}">
                <a16:creationId xmlns:a16="http://schemas.microsoft.com/office/drawing/2014/main" xmlns="" id="{5B47FF64-0E91-400A-A486-BB027AE8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>
            <a:extLst>
              <a:ext uri="{FF2B5EF4-FFF2-40B4-BE49-F238E27FC236}">
                <a16:creationId xmlns:a16="http://schemas.microsoft.com/office/drawing/2014/main" xmlns="" id="{B75D6712-B1E7-4E83-89CE-E77BC04B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468B-0EF9-4BD8-B81D-F42FBBB83FB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xmlns="" id="{EEA84800-1FD7-404D-B171-AAE423E4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6D45-1B33-43DE-BE08-61AC782BF99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xmlns="" id="{D03758D8-A234-4AD5-97FC-76FF847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64E9E5F-2D7D-4FDC-BDB9-6BF83C52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34F7-42F9-49D7-8F8F-ED1E872C9B5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>
            <a:extLst>
              <a:ext uri="{FF2B5EF4-FFF2-40B4-BE49-F238E27FC236}">
                <a16:creationId xmlns:a16="http://schemas.microsoft.com/office/drawing/2014/main" xmlns="" id="{9038B271-DB78-481C-9EBA-A1521555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CDE7-21B6-43F0-8EFF-664CF2279B97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xmlns="" id="{0DB81222-230C-4051-9908-F11A26F2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733F62D5-5D66-4202-8D30-DD261AA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9000-547E-4D36-B304-596326CEFCF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>
            <a:extLst>
              <a:ext uri="{FF2B5EF4-FFF2-40B4-BE49-F238E27FC236}">
                <a16:creationId xmlns:a16="http://schemas.microsoft.com/office/drawing/2014/main" xmlns="" id="{09C58399-317B-44BD-B3D4-278FDDDED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>
            <a:extLst>
              <a:ext uri="{FF2B5EF4-FFF2-40B4-BE49-F238E27FC236}">
                <a16:creationId xmlns:a16="http://schemas.microsoft.com/office/drawing/2014/main" xmlns="" id="{9C7C61A8-1B8F-4E60-99A7-33280B0CD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51970A4-EA6E-4368-93F0-55631B03B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A59299-CF92-4ED1-A370-DADFF099EAC6}" type="datetimeFigureOut">
              <a:rPr lang="tr-TR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tr-TR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1491BD6C-BF64-495D-85A3-9B8439923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14529DF-4B48-41A1-B66F-DAEA164E9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91B1B8-69F6-423C-B036-1866D82F13AA}" type="slidenum">
              <a:rPr lang="tr-TR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m.uguryavuz@gmail.com" TargetMode="Externa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lismaizni.ailevecalisma.gov.tr/#/eiz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86393" y="5758837"/>
            <a:ext cx="7620000" cy="82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tr-TR" b="1" dirty="0" smtClean="0"/>
          </a:p>
          <a:p>
            <a:r>
              <a:rPr lang="tr-TR" sz="1500" b="1" dirty="0" smtClean="0"/>
              <a:t>		</a:t>
            </a:r>
          </a:p>
          <a:p>
            <a:endParaRPr lang="tr-TR" sz="1500" dirty="0" smtClean="0"/>
          </a:p>
          <a:p>
            <a:r>
              <a:rPr lang="tr-TR" sz="1500" dirty="0" smtClean="0"/>
              <a:t>		</a:t>
            </a:r>
            <a:endParaRPr lang="en-US" sz="1500" b="1" dirty="0"/>
          </a:p>
        </p:txBody>
      </p:sp>
      <p:sp>
        <p:nvSpPr>
          <p:cNvPr id="8" name="Dikdörtgen 7"/>
          <p:cNvSpPr/>
          <p:nvPr/>
        </p:nvSpPr>
        <p:spPr>
          <a:xfrm>
            <a:off x="586393" y="404664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8000" b="1" dirty="0" smtClean="0">
                <a:solidFill>
                  <a:srgbClr val="0070C0"/>
                </a:solidFill>
                <a:latin typeface="Gabriola" panose="04040605051002020D02" pitchFamily="82" charset="0"/>
                <a:cs typeface="Arial" pitchFamily="34" charset="0"/>
              </a:rPr>
              <a:t>GEÇİCİ KORUMA SAĞLANAN YABANCILARIN ÇALIŞMA İZİNLERİ</a:t>
            </a:r>
            <a:endParaRPr lang="tr-TR" sz="8000" b="1" dirty="0">
              <a:solidFill>
                <a:srgbClr val="0070C0"/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3" t="32451" r="24047" b="13455"/>
          <a:stretch/>
        </p:blipFill>
        <p:spPr>
          <a:xfrm>
            <a:off x="444034" y="265399"/>
            <a:ext cx="8242766" cy="55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" t="22906" r="23152" b="11863"/>
          <a:stretch/>
        </p:blipFill>
        <p:spPr>
          <a:xfrm>
            <a:off x="457200" y="274638"/>
            <a:ext cx="8229600" cy="54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2906" r="23153" b="13454"/>
          <a:stretch/>
        </p:blipFill>
        <p:spPr>
          <a:xfrm>
            <a:off x="457201" y="274638"/>
            <a:ext cx="8462280" cy="53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8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1315" r="23152" b="13454"/>
          <a:stretch/>
        </p:blipFill>
        <p:spPr>
          <a:xfrm>
            <a:off x="472815" y="274638"/>
            <a:ext cx="8275649" cy="54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5" t="21982" r="23465" b="17268"/>
          <a:stretch/>
        </p:blipFill>
        <p:spPr>
          <a:xfrm>
            <a:off x="457200" y="274638"/>
            <a:ext cx="8407874" cy="5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7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2906" r="23152" b="13454"/>
          <a:stretch/>
        </p:blipFill>
        <p:spPr>
          <a:xfrm>
            <a:off x="249212" y="277182"/>
            <a:ext cx="8894788" cy="56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7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060848"/>
            <a:ext cx="8712968" cy="525658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latin typeface="+mj-lt"/>
                <a:cs typeface="Arial" panose="020B0604020202020204" pitchFamily="34" charset="0"/>
              </a:rPr>
              <a:t>Ön </a:t>
            </a:r>
            <a:r>
              <a:rPr lang="tr-TR" sz="2800" dirty="0">
                <a:latin typeface="+mj-lt"/>
                <a:cs typeface="Arial" panose="020B0604020202020204" pitchFamily="34" charset="0"/>
              </a:rPr>
              <a:t>izin alma zorunluluğu olan mesleklerde çalışacak geçici korunanların, </a:t>
            </a:r>
            <a:r>
              <a:rPr lang="tr-TR" sz="2800" dirty="0" smtClean="0">
                <a:latin typeface="+mj-lt"/>
              </a:rPr>
              <a:t>Bakanlığa </a:t>
            </a:r>
            <a:r>
              <a:rPr lang="tr-TR" sz="2800" dirty="0">
                <a:latin typeface="+mj-lt"/>
              </a:rPr>
              <a:t>çalışma izin başvurusu için; sağlık meslek mensuplarının Sağlık Bakanlığından, eğitim meslek mensuplarının ise Milli Eğitim Bakanlığından veya Yükseköğretim Kurulu Başkanlığından ön izin almaları gerekir.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C2C1FB87-82C4-4D10-8CE9-F660A9F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764704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sp>
        <p:nvSpPr>
          <p:cNvPr id="2" name="5-Nokta Yıldız 1"/>
          <p:cNvSpPr/>
          <p:nvPr/>
        </p:nvSpPr>
        <p:spPr>
          <a:xfrm>
            <a:off x="6422220" y="4293096"/>
            <a:ext cx="2376264" cy="208823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8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İstihdam Kotası 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600" dirty="0"/>
              <a:t>İşyerinde geçici koruma kapsamında çalışan sayısının, aynı işyerinde çalışan Türk vatandaşı sayısının </a:t>
            </a:r>
            <a:r>
              <a:rPr lang="tr-TR" sz="2600" b="1" dirty="0">
                <a:solidFill>
                  <a:srgbClr val="FF0000"/>
                </a:solidFill>
              </a:rPr>
              <a:t>% 10 unu geçmemesi </a:t>
            </a:r>
            <a:r>
              <a:rPr lang="tr-TR" sz="2600" dirty="0"/>
              <a:t>esastır.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600" dirty="0"/>
              <a:t>Ancak, hiç Türk vatandaşı çalışanı bulunmayan veya toplam çalışan sayısı </a:t>
            </a:r>
            <a:r>
              <a:rPr lang="tr-TR" sz="2600" b="1" dirty="0">
                <a:solidFill>
                  <a:srgbClr val="FF0000"/>
                </a:solidFill>
              </a:rPr>
              <a:t>10</a:t>
            </a:r>
            <a:r>
              <a:rPr lang="tr-TR" sz="2600" dirty="0"/>
              <a:t> dan az olan işyerlerinde, geçici koruma sağlanan </a:t>
            </a:r>
            <a:r>
              <a:rPr lang="tr-TR" sz="2600" b="1" dirty="0">
                <a:solidFill>
                  <a:srgbClr val="FF0000"/>
                </a:solidFill>
              </a:rPr>
              <a:t>en fazla 1 </a:t>
            </a:r>
            <a:r>
              <a:rPr lang="tr-TR" sz="2600" dirty="0"/>
              <a:t>yabancıya çalışma izni verilebilir.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600" b="1" dirty="0">
                <a:solidFill>
                  <a:srgbClr val="FF0000"/>
                </a:solidFill>
              </a:rPr>
              <a:t>işveren tarafından</a:t>
            </a:r>
            <a:r>
              <a:rPr lang="tr-TR" sz="2600" b="1" dirty="0"/>
              <a:t>; </a:t>
            </a:r>
            <a:r>
              <a:rPr lang="tr-TR" sz="2600" dirty="0"/>
              <a:t>işyerinin kayıtlı bulunduğu </a:t>
            </a:r>
            <a:r>
              <a:rPr lang="tr-TR" sz="2600" dirty="0" err="1"/>
              <a:t>işkur</a:t>
            </a:r>
            <a:r>
              <a:rPr lang="tr-TR" sz="2600" dirty="0"/>
              <a:t> İl Müdürlüğünden, çalışma izni başvurusu tarihinden önceki dört haftalık süre içerisinde yabancının çalıştırılacağı işi yapacak aynı nitelikte Türk vatandaşı bulunamadığının belgelendirildiği başvurularda </a:t>
            </a:r>
            <a:r>
              <a:rPr lang="tr-TR" sz="2600" b="1" dirty="0">
                <a:solidFill>
                  <a:srgbClr val="FF0000"/>
                </a:solidFill>
              </a:rPr>
              <a:t>istihdam kotası uygulanmayabilir.</a:t>
            </a:r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xmlns="" id="{193934B7-F0F2-4F75-B7E2-0055C085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332656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</p:spTree>
    <p:extLst>
      <p:ext uri="{BB962C8B-B14F-4D97-AF65-F5344CB8AC3E}">
        <p14:creationId xmlns:p14="http://schemas.microsoft.com/office/powerpoint/2010/main" val="3349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İstihdam Kotası ;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/>
              <a:t>Bu amaçla işverenlerce </a:t>
            </a:r>
            <a:r>
              <a:rPr lang="tr-TR" sz="2800" dirty="0" err="1"/>
              <a:t>İşkur</a:t>
            </a:r>
            <a:r>
              <a:rPr lang="tr-TR" sz="2800" dirty="0"/>
              <a:t> il müdürlüklerine yapılan başvuruyu izleyen 4  haftalık süre içerisinde, istihdam edilmek istenen geçici koruma sağlanan yabancının çalıştırılacağı işi yapacak aynı nitelikte Türk vatandaşının bulunup bulunmadığına ilişkin olarak il müdürlüklerince gerekli değerlendirme yapılır. 4 haftalık sürenin bitiminde, yabancının çalıştırılacağı işi yapacak Türk vatandaşının o ilde bulunmadığının tespit edilecek olması halinde, il müdürlükleri tarafından işverenlere, </a:t>
            </a:r>
            <a:r>
              <a:rPr lang="tr-TR" sz="2800" b="1" dirty="0">
                <a:solidFill>
                  <a:srgbClr val="FF0000"/>
                </a:solidFill>
              </a:rPr>
              <a:t>geçici koruma sağlanan yabancının istihdam edilebileceğine yönelik bir belge verilir</a:t>
            </a:r>
            <a:endParaRPr lang="tr-T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sz="26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01553AE6-5D10-4C36-9EAA-3835171D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</p:spTree>
    <p:extLst>
      <p:ext uri="{BB962C8B-B14F-4D97-AF65-F5344CB8AC3E}">
        <p14:creationId xmlns:p14="http://schemas.microsoft.com/office/powerpoint/2010/main" val="1633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Diğer Hususlar ;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/>
              <a:t>Geçici koruma sağlanan yabancılara yürürlükteki </a:t>
            </a:r>
            <a:r>
              <a:rPr lang="tr-TR" sz="2800" b="1" dirty="0"/>
              <a:t>asgari ücretin altında ücret ödenemez.</a:t>
            </a:r>
            <a:endParaRPr lang="tr-TR" sz="2800" b="1" u="sng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/>
              <a:t>Geçici koruma sağlanan yabancılara verilen “çalışma izin belgesi” ikamet izni yerine geçmez. 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/>
              <a:t>Başvuru esnasında istenilen belgelerin yanı sıra Bakanlıkça gerek görülmesi halinde ek belge talep edilebilir.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/>
              <a:t>Geçici koruma sağlanan yabancılara her seferinde en fazla 1 (bir) yıl süreli çalışma izni verilecektir.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D9D9CC8A-DD34-4714-AF9F-55745527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646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</p:spTree>
    <p:extLst>
      <p:ext uri="{BB962C8B-B14F-4D97-AF65-F5344CB8AC3E}">
        <p14:creationId xmlns:p14="http://schemas.microsoft.com/office/powerpoint/2010/main" val="32267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2518" t="9618" r="33463" b="9742"/>
          <a:stretch/>
        </p:blipFill>
        <p:spPr>
          <a:xfrm>
            <a:off x="1187624" y="116632"/>
            <a:ext cx="64087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08" y="1700808"/>
            <a:ext cx="8856984" cy="554461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9284F427-D5AB-42FC-BF1C-ECE2853E28FD}"/>
              </a:ext>
            </a:extLst>
          </p:cNvPr>
          <p:cNvSpPr/>
          <p:nvPr/>
        </p:nvSpPr>
        <p:spPr>
          <a:xfrm>
            <a:off x="539552" y="764704"/>
            <a:ext cx="60486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500" b="1" dirty="0" smtClean="0">
                <a:solidFill>
                  <a:srgbClr val="FF0000"/>
                </a:solidFill>
              </a:rPr>
              <a:t>2019 </a:t>
            </a:r>
            <a:r>
              <a:rPr lang="tr-TR" sz="3500" b="1" dirty="0">
                <a:solidFill>
                  <a:srgbClr val="FF0000"/>
                </a:solidFill>
              </a:rPr>
              <a:t>YILI İZİN HARÇLARI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1" y="1772816"/>
            <a:ext cx="770892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30402" y="5805264"/>
            <a:ext cx="7708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Harç ödemesi yapılabilecek bankalar: T.C. Ziraat Bankası, T. İş Bankası, T. Vakıflar Bankası ve diğer anlaşmalı bankalar</a:t>
            </a:r>
          </a:p>
        </p:txBody>
      </p:sp>
    </p:spTree>
    <p:extLst>
      <p:ext uri="{BB962C8B-B14F-4D97-AF65-F5344CB8AC3E}">
        <p14:creationId xmlns:p14="http://schemas.microsoft.com/office/powerpoint/2010/main" val="24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80528" y="0"/>
            <a:ext cx="7848872" cy="1052736"/>
          </a:xfrm>
        </p:spPr>
        <p:txBody>
          <a:bodyPr/>
          <a:lstStyle/>
          <a:p>
            <a:r>
              <a:rPr lang="tr-TR" sz="3600" dirty="0">
                <a:solidFill>
                  <a:srgbClr val="FF0000"/>
                </a:solidFill>
              </a:rPr>
              <a:t/>
            </a:r>
            <a:br>
              <a:rPr lang="tr-TR" sz="3600" dirty="0">
                <a:solidFill>
                  <a:srgbClr val="FF0000"/>
                </a:solidFill>
              </a:rPr>
            </a:br>
            <a:r>
              <a:rPr lang="tr-TR" sz="3600" b="1" dirty="0">
                <a:solidFill>
                  <a:srgbClr val="FF0000"/>
                </a:solidFill>
              </a:rPr>
              <a:t>UYGULANACAK İDARİ PARA CEZALARI</a:t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6922"/>
            <a:ext cx="8136904" cy="5640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0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352928" cy="568863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BAŞVURUSU ONAYLANAN YABANCININ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SİGORTA GİRİŞİ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3000" dirty="0" smtClean="0">
                <a:latin typeface="+mj-lt"/>
              </a:rPr>
              <a:t>Yurtiçinden </a:t>
            </a:r>
            <a:r>
              <a:rPr lang="tr-TR" sz="3000" dirty="0">
                <a:latin typeface="+mj-lt"/>
              </a:rPr>
              <a:t>yapılan başvurunun </a:t>
            </a:r>
            <a:r>
              <a:rPr lang="tr-TR" sz="3000" b="1" dirty="0">
                <a:latin typeface="+mj-lt"/>
              </a:rPr>
              <a:t>onaylanmasına müteakip 30 gün </a:t>
            </a:r>
            <a:r>
              <a:rPr lang="tr-TR" sz="3000" b="1" dirty="0" smtClean="0">
                <a:latin typeface="+mj-lt"/>
              </a:rPr>
              <a:t>içinde </a:t>
            </a:r>
            <a:r>
              <a:rPr lang="tr-TR" sz="3000" dirty="0" smtClean="0">
                <a:latin typeface="+mj-lt"/>
                <a:cs typeface="Arial" panose="020B0604020202020204" pitchFamily="34" charset="0"/>
              </a:rPr>
              <a:t>bildirilmesi </a:t>
            </a:r>
            <a:r>
              <a:rPr lang="tr-TR" sz="3000" dirty="0">
                <a:latin typeface="+mj-lt"/>
                <a:cs typeface="Arial" panose="020B0604020202020204" pitchFamily="34" charset="0"/>
              </a:rPr>
              <a:t>zorunludur. </a:t>
            </a:r>
            <a:endParaRPr lang="tr-TR" sz="3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 smtClean="0"/>
              <a:t>İşverenlerin;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Çalışma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izin belgesindeki izin başlangıç tarihinden itibaren 30 gün içinde, sigortalı işe giriş bildirgesi düzenleyerek Kuruma vermeleri halinde bildirge yasal sürede verilmiş sayılacaktır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/>
              <a:t>İşyeri bildirgesi ile aylık prim ve hizmet belgesi hakkında da aynı şekilde işlem yapılacaktır.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endParaRPr lang="tr-TR" sz="2800" dirty="0"/>
          </a:p>
          <a:p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60953" t="33599" r="19936" b="32960"/>
          <a:stretch/>
        </p:blipFill>
        <p:spPr>
          <a:xfrm>
            <a:off x="3003094" y="266873"/>
            <a:ext cx="2912388" cy="2866679"/>
          </a:xfrm>
          <a:prstGeom prst="rect">
            <a:avLst/>
          </a:prstGeom>
        </p:spPr>
      </p:pic>
      <p:sp>
        <p:nvSpPr>
          <p:cNvPr id="14340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4C8160-1D04-473A-B756-6B357D65DD67}" type="slidenum">
              <a:rPr lang="tr-TR" altLang="tr-TR" smtClean="0">
                <a:solidFill>
                  <a:srgbClr val="04617B">
                    <a:shade val="90000"/>
                  </a:srgbClr>
                </a:solidFill>
                <a:cs typeface="Calibri" pitchFamily="34" charset="0"/>
              </a:rPr>
              <a:pPr/>
              <a:t>23</a:t>
            </a:fld>
            <a:endParaRPr lang="tr-TR" altLang="tr-TR" smtClean="0">
              <a:solidFill>
                <a:srgbClr val="04617B">
                  <a:shade val="90000"/>
                </a:srgbClr>
              </a:solidFill>
              <a:cs typeface="Calibri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794992" y="2148769"/>
            <a:ext cx="5328592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Arabic Typesetting" panose="03020402040406030203" pitchFamily="66" charset="-78"/>
                <a:sym typeface="Wingdings" panose="05000000000000000000" pitchFamily="2" charset="2"/>
              </a:rPr>
              <a:t>SAYGILARIMLA…</a:t>
            </a:r>
            <a:endParaRPr lang="tr-TR" sz="2400" b="1" dirty="0" smtClean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Arabic Typesetting" panose="03020402040406030203" pitchFamily="66" charset="-78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sz="48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Arabic Typesetting" panose="03020402040406030203" pitchFamily="66" charset="-78"/>
                <a:sym typeface="Wingdings" panose="05000000000000000000" pitchFamily="2" charset="2"/>
              </a:rPr>
              <a:t>MEHMET UĞUR YAVUZ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65BEB091-B8FE-488F-9638-5F15948C1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54937"/>
            <a:ext cx="703325" cy="527847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3817B0CC-949B-459E-9D58-B2628E34AD3C}"/>
              </a:ext>
            </a:extLst>
          </p:cNvPr>
          <p:cNvSpPr/>
          <p:nvPr/>
        </p:nvSpPr>
        <p:spPr>
          <a:xfrm>
            <a:off x="3347864" y="3867787"/>
            <a:ext cx="38699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Gabriola" panose="04040605051002020D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tr-TR" sz="3200" b="1" dirty="0" smtClean="0">
                <a:latin typeface="Gabriola" panose="04040605051002020D02" pitchFamily="82" charset="0"/>
                <a:cs typeface="Arial" panose="020B0604020202020204" pitchFamily="34" charset="0"/>
                <a:sym typeface="Wingdings" panose="05000000000000000000" pitchFamily="2" charset="2"/>
                <a:hlinkClick r:id="rId5"/>
              </a:rPr>
              <a:t>m.uguryavuz@gmail.com</a:t>
            </a:r>
            <a:endParaRPr lang="tr-TR" sz="3200" b="1" dirty="0" smtClean="0">
              <a:latin typeface="Gabriola" panose="04040605051002020D02" pitchFamily="82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tr-TR" sz="3200" b="1" dirty="0" smtClean="0">
              <a:latin typeface="Times New Roman" pitchFamily="18" charset="0"/>
            </a:endParaRPr>
          </a:p>
          <a:p>
            <a:r>
              <a:rPr lang="tr-TR" sz="3200" b="1" dirty="0" smtClean="0">
                <a:solidFill>
                  <a:srgbClr val="0070C0"/>
                </a:solidFill>
                <a:latin typeface="Times New Roman" pitchFamily="18" charset="0"/>
              </a:rPr>
              <a:t>@mehmetuguryavu1</a:t>
            </a:r>
            <a:endParaRPr lang="tr-TR" sz="32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8617" r="91101" b="86648"/>
          <a:stretch/>
        </p:blipFill>
        <p:spPr bwMode="auto">
          <a:xfrm>
            <a:off x="2566651" y="4572889"/>
            <a:ext cx="620442" cy="7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xmlns="" id="{B4FBD046-3440-4816-B488-60419A02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480217"/>
            <a:ext cx="7862888" cy="9325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84F11310-FB0B-4BED-9121-4A345BCB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algn="just" defTabSz="583334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SzPct val="150000"/>
              <a:buNone/>
              <a:defRPr sz="3500">
                <a:solidFill>
                  <a:srgbClr val="17236C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 Ocak 2016 tarihinde yürürlüğe giren Geçici Koruma Sağlanan Yabancıların Çalışma İzinlerine Dair Yönetmelik ile bu yabancılara çalışma iznine başvuru hakkı tanınmıştır.</a:t>
            </a:r>
          </a:p>
          <a:p>
            <a:pPr marL="0" indent="0" algn="just" defTabSz="583334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SzPct val="150000"/>
              <a:buNone/>
              <a:defRPr sz="3500">
                <a:solidFill>
                  <a:srgbClr val="17236C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Geçici koruma sağlanan yabancılar, çalışma izni olmaksızın Türkiye’de çalışamaz veya çalıştırılamaz</a:t>
            </a:r>
            <a:r>
              <a:rPr lang="tr-TR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6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ED57398-D5DF-4E3A-B421-F20E19C5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8" y="4005064"/>
            <a:ext cx="3957659" cy="251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2953854-4CC4-4BF3-B957-7CEAAA91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21" y="4005064"/>
            <a:ext cx="3972838" cy="251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>
            <a:extLst>
              <a:ext uri="{FF2B5EF4-FFF2-40B4-BE49-F238E27FC236}">
                <a16:creationId xmlns:a16="http://schemas.microsoft.com/office/drawing/2014/main" xmlns="" id="{93E52863-2C35-4A31-BEC5-B02665D2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" y="461461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ED6C6F4-CF12-42F2-A3B6-3F7AFFE57036}"/>
              </a:ext>
            </a:extLst>
          </p:cNvPr>
          <p:cNvSpPr/>
          <p:nvPr/>
        </p:nvSpPr>
        <p:spPr>
          <a:xfrm>
            <a:off x="203765" y="1268760"/>
            <a:ext cx="82229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500" b="1" dirty="0">
                <a:solidFill>
                  <a:srgbClr val="FF0000"/>
                </a:solidFill>
              </a:rPr>
              <a:t>Başvuru </a:t>
            </a:r>
            <a:r>
              <a:rPr lang="tr-TR" sz="2500" b="1" dirty="0" smtClean="0">
                <a:solidFill>
                  <a:srgbClr val="FF0000"/>
                </a:solidFill>
              </a:rPr>
              <a:t>Yaparken; </a:t>
            </a:r>
            <a:endParaRPr lang="tr-TR" sz="2500" b="1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Yabancının geçici koruma kapsamında olduğunu belirten geçici koruma kimlik belgesinin/yabancı tanıtma belgesinin ve yabancı kimlik numarasının </a:t>
            </a:r>
            <a:r>
              <a:rPr 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 emin olalım, </a:t>
            </a:r>
            <a:endParaRPr lang="tr-TR"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64622BE-B28D-46F4-A864-9E5DAC1F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04">
            <a:off x="806201" y="3296764"/>
            <a:ext cx="3296118" cy="20448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4FFDDCC-8326-4934-A578-93583E23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61671"/>
            <a:ext cx="2817131" cy="1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060848"/>
            <a:ext cx="5112568" cy="525658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Geçici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koruma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yabancıyla </a:t>
            </a:r>
            <a:r>
              <a:rPr lang="tr-TR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www.ailevecalisma.gov.tr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adresinde yer alan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 sözleşmesini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yapalım,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C2C1FB87-82C4-4D10-8CE9-F660A9F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764704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3463" t="9680" r="34880" b="15560"/>
          <a:stretch/>
        </p:blipFill>
        <p:spPr>
          <a:xfrm>
            <a:off x="5364088" y="1628800"/>
            <a:ext cx="3635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060848"/>
            <a:ext cx="8712968" cy="5256584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 yapacağımız şehir ile geçici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koruma kaydına göre yabancıya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kalma hakkı sağlanan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şehrin 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aynı olduğundan emin olalım,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C2C1FB87-82C4-4D10-8CE9-F660A9F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764704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4FFDDCC-8326-4934-A578-93583E23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22" y="3831640"/>
            <a:ext cx="2817131" cy="1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060848"/>
            <a:ext cx="8424936" cy="5256584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https://ecalismaizni.ailevecalisma.gov.tr/#/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eizin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Adresinden müracaat oluşturalım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xmlns="" id="{C2C1FB87-82C4-4D10-8CE9-F660A9F0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764704"/>
            <a:ext cx="7862888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3500" b="1" dirty="0"/>
              <a:t>GEÇİCİ KORUMA SAĞLANAN YABANCILARIN ÇALIŞMA İZİNLERİ</a:t>
            </a:r>
            <a:endParaRPr lang="tr-TR" altLang="tr-TR" sz="35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13618" t="23270" r="14091" b="23347"/>
          <a:stretch/>
        </p:blipFill>
        <p:spPr>
          <a:xfrm>
            <a:off x="283522" y="3212976"/>
            <a:ext cx="83209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ÖNCE İŞYERİMİZİ KAYDEDELİM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58" t="21316" r="23152" b="15044"/>
          <a:stretch/>
        </p:blipFill>
        <p:spPr>
          <a:xfrm>
            <a:off x="316329" y="1417638"/>
            <a:ext cx="8739127" cy="43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 YAPILACAK YABANCIYI SİSTEMDE BULALIM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" t="22906" r="24046" b="13454"/>
          <a:stretch/>
        </p:blipFill>
        <p:spPr>
          <a:xfrm>
            <a:off x="827584" y="1636139"/>
            <a:ext cx="7859216" cy="3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19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532</Words>
  <Application>Microsoft Office PowerPoint</Application>
  <PresentationFormat>Ekran Gösterisi (4:3)</PresentationFormat>
  <Paragraphs>71</Paragraphs>
  <Slides>23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1_Ofis Teması</vt:lpstr>
      <vt:lpstr>PowerPoint Sunusu</vt:lpstr>
      <vt:lpstr>PowerPoint Sunusu</vt:lpstr>
      <vt:lpstr>GEÇİCİ KORUMA SAĞLANAN YABANCILARIN ÇALIŞMA İZİNLERİ</vt:lpstr>
      <vt:lpstr>GEÇİCİ KORUMA SAĞLANAN YABANCILARIN ÇALIŞMA İZİNLERİ</vt:lpstr>
      <vt:lpstr>GEÇİCİ KORUMA SAĞLANAN YABANCILARIN ÇALIŞMA İZİNLERİ</vt:lpstr>
      <vt:lpstr>GEÇİCİ KORUMA SAĞLANAN YABANCILARIN ÇALIŞMA İZİNLERİ</vt:lpstr>
      <vt:lpstr>GEÇİCİ KORUMA SAĞLANAN YABANCILARIN ÇALIŞMA İZİNLERİ</vt:lpstr>
      <vt:lpstr>ÖNCE İŞYERİMİZİ KAYDEDELİM</vt:lpstr>
      <vt:lpstr>BAŞVURU YAPILACAK YABANCIYI SİSTEMDE BULALIM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GEÇİCİ KORUMA SAĞLANAN YABANCILARIN ÇALIŞMA İZİNLERİ</vt:lpstr>
      <vt:lpstr>GEÇİCİ KORUMA SAĞLANAN YABANCILARIN ÇALIŞMA İZİNLERİ</vt:lpstr>
      <vt:lpstr>GEÇİCİ KORUMA SAĞLANAN YABANCILARIN ÇALIŞMA İZİNLERİ</vt:lpstr>
      <vt:lpstr>GEÇİCİ KORUMA SAĞLANAN YABANCILARIN ÇALIŞMA İZİNLERİ</vt:lpstr>
      <vt:lpstr>PowerPoint Sunusu</vt:lpstr>
      <vt:lpstr> UYGULANACAK İDARİ PARA CEZALARI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ŞÜKRAN</cp:lastModifiedBy>
  <cp:revision>449</cp:revision>
  <dcterms:created xsi:type="dcterms:W3CDTF">2017-09-28T06:47:49Z</dcterms:created>
  <dcterms:modified xsi:type="dcterms:W3CDTF">2019-10-18T12:27:59Z</dcterms:modified>
</cp:coreProperties>
</file>